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3" r:id="rId2"/>
    <p:sldId id="334" r:id="rId3"/>
    <p:sldId id="335" r:id="rId4"/>
    <p:sldId id="331" r:id="rId5"/>
    <p:sldId id="345" r:id="rId6"/>
    <p:sldId id="346" r:id="rId7"/>
    <p:sldId id="306" r:id="rId8"/>
    <p:sldId id="347" r:id="rId9"/>
    <p:sldId id="307" r:id="rId10"/>
    <p:sldId id="337" r:id="rId11"/>
    <p:sldId id="308" r:id="rId12"/>
    <p:sldId id="309" r:id="rId13"/>
    <p:sldId id="316" r:id="rId14"/>
    <p:sldId id="317" r:id="rId15"/>
    <p:sldId id="350" r:id="rId16"/>
    <p:sldId id="351" r:id="rId17"/>
    <p:sldId id="325" r:id="rId18"/>
    <p:sldId id="326" r:id="rId19"/>
    <p:sldId id="327" r:id="rId20"/>
    <p:sldId id="329" r:id="rId21"/>
    <p:sldId id="328" r:id="rId22"/>
    <p:sldId id="330" r:id="rId23"/>
    <p:sldId id="338" r:id="rId24"/>
    <p:sldId id="339" r:id="rId25"/>
    <p:sldId id="341" r:id="rId26"/>
    <p:sldId id="342" r:id="rId27"/>
    <p:sldId id="343" r:id="rId28"/>
    <p:sldId id="344" r:id="rId29"/>
    <p:sldId id="348" r:id="rId30"/>
    <p:sldId id="349" r:id="rId31"/>
    <p:sldId id="300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19811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12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13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14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15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16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17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18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19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20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21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22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23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24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25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26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27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28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29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830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9831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9832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9833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9834" name="Rectangle 26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119835" name="Rectangle 2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9836" name="Rectangle 2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06925FA-D619-4D11-B039-B86A4DE769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18787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788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789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790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791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792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793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794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795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796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797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798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799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800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801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802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803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804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805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806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807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8808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8809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881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18811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8812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vn.ru/09.10.2000/society/6925/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g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image" Target="../media/image18.wmf"/><Relationship Id="rId7" Type="http://schemas.openxmlformats.org/officeDocument/2006/relationships/image" Target="../media/image22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gif"/><Relationship Id="rId5" Type="http://schemas.openxmlformats.org/officeDocument/2006/relationships/image" Target="../media/image20.gif"/><Relationship Id="rId4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Documents and Settings\Aida\Рабочий стол\LT_Albhabets_co_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981200" y="2890838"/>
            <a:ext cx="16287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285720" y="142852"/>
            <a:ext cx="8643998" cy="6500858"/>
          </a:xfrm>
          <a:prstGeom prst="rect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" name="Picture 2" descr="H:\Documents and Settings\Aida\Рабочий стол\ПРО создание презнетаций шаблонов... и всё!\МОИ шаблоны ЭКСПЕРИМЕНТы\c6083dc3afa8a7a217aa7cd89793e60f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43636" y="1214422"/>
            <a:ext cx="2428892" cy="1285884"/>
          </a:xfrm>
          <a:prstGeom prst="ellipse">
            <a:avLst/>
          </a:prstGeom>
          <a:ln>
            <a:noFill/>
          </a:ln>
          <a:effectLst>
            <a:reflection blurRad="6350" stA="50000" endA="300" endPos="55000" dir="5400000" sy="-100000" algn="bl" rotWithShape="0"/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50" y="6642100"/>
            <a:ext cx="979488" cy="21590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http://aida.ucoz.ru</a:t>
            </a:r>
            <a:endParaRPr lang="ru-RU" sz="8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14375" y="2643188"/>
            <a:ext cx="7786688" cy="1285875"/>
          </a:xfrm>
          <a:solidFill>
            <a:schemeClr val="bg2">
              <a:lumMod val="9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 eaLnBrk="1" hangingPunct="1">
              <a:defRPr/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 КЕМ  БЫТЬ?»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sz="2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813" y="571500"/>
            <a:ext cx="2741612" cy="18573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513730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ПРОФЕССИИ,  КОТОРЫЕ  БУДУТ  ВОСТРЕБОВАНЫ 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ЧЕРЕЗ 6 -7 ЛЕТ</a:t>
            </a:r>
          </a:p>
          <a:p>
            <a:pPr algn="ctr"/>
            <a:endParaRPr lang="ru-RU" dirty="0" smtClean="0">
              <a:latin typeface="Georgia" pitchFamily="18" charset="0"/>
            </a:endParaRPr>
          </a:p>
          <a:p>
            <a:pPr marL="457200" indent="-457200" algn="just">
              <a:buAutoNum type="arabicPeriod"/>
            </a:pPr>
            <a:r>
              <a:rPr lang="ru-RU" dirty="0" smtClean="0">
                <a:latin typeface="Georgia" pitchFamily="18" charset="0"/>
              </a:rPr>
              <a:t>Инженерные специальности (возрастет спрос на инженерные кадры, способные управлять производством и обслуживать более совершенную технику)</a:t>
            </a:r>
          </a:p>
          <a:p>
            <a:pPr marL="457200" indent="-457200" algn="just">
              <a:buAutoNum type="arabicPeriod"/>
            </a:pPr>
            <a:endParaRPr lang="ru-RU" dirty="0" smtClean="0">
              <a:latin typeface="Georgia" pitchFamily="18" charset="0"/>
            </a:endParaRPr>
          </a:p>
          <a:p>
            <a:pPr marL="457200" indent="-457200" algn="just"/>
            <a:r>
              <a:rPr lang="ru-RU" dirty="0" smtClean="0">
                <a:latin typeface="Georgia" pitchFamily="18" charset="0"/>
              </a:rPr>
              <a:t>2.Разработчики компьютерного обеспечения (возрастет спрос на профессиональных программистов, поскольку еще актуальней станет проблема хранения данных)</a:t>
            </a:r>
          </a:p>
          <a:p>
            <a:pPr marL="457200" indent="-457200" algn="just">
              <a:buAutoNum type="arabicPeriod"/>
            </a:pPr>
            <a:endParaRPr lang="ru-RU" dirty="0" smtClean="0">
              <a:latin typeface="Georgia" pitchFamily="18" charset="0"/>
            </a:endParaRPr>
          </a:p>
          <a:p>
            <a:pPr marL="457200" indent="-457200" algn="just"/>
            <a:r>
              <a:rPr lang="ru-RU" dirty="0" smtClean="0">
                <a:latin typeface="Georgia" pitchFamily="18" charset="0"/>
              </a:rPr>
              <a:t>3.Маркетинг и продажи (возрастет спрос на специалистов по  продаже и маркетингу, станет  очень востребованной профессия «продавец»)</a:t>
            </a:r>
          </a:p>
          <a:p>
            <a:pPr marL="457200" indent="-457200" algn="just">
              <a:buAutoNum type="arabicPeriod"/>
            </a:pPr>
            <a:endParaRPr lang="ru-RU" dirty="0" smtClean="0">
              <a:latin typeface="Georgia" pitchFamily="18" charset="0"/>
            </a:endParaRPr>
          </a:p>
          <a:p>
            <a:pPr marL="457200" indent="-457200" algn="just"/>
            <a:r>
              <a:rPr lang="ru-RU" dirty="0" smtClean="0">
                <a:latin typeface="Georgia" pitchFamily="18" charset="0"/>
              </a:rPr>
              <a:t>4. Профессии, связанные с сервисом </a:t>
            </a:r>
          </a:p>
          <a:p>
            <a:pPr marL="457200" indent="-457200" algn="just">
              <a:buAutoNum type="arabicPeriod"/>
            </a:pPr>
            <a:endParaRPr lang="ru-RU" dirty="0" smtClean="0">
              <a:latin typeface="Georgia" pitchFamily="18" charset="0"/>
            </a:endParaRPr>
          </a:p>
          <a:p>
            <a:pPr marL="457200" indent="-457200" algn="just"/>
            <a:r>
              <a:rPr lang="ru-RU" dirty="0" smtClean="0">
                <a:latin typeface="Georgia" pitchFamily="18" charset="0"/>
              </a:rPr>
              <a:t>5. Эколог (начнет повышаться спрос на эту профессию, так как все большее место будут занимать проблемы сохранения окружающей среды)</a:t>
            </a:r>
          </a:p>
          <a:p>
            <a:pPr marL="457200" indent="-457200" algn="just">
              <a:buAutoNum type="arabicPeriod"/>
            </a:pPr>
            <a:endParaRPr lang="ru-RU" dirty="0" smtClean="0">
              <a:latin typeface="Georgia" pitchFamily="18" charset="0"/>
            </a:endParaRPr>
          </a:p>
          <a:p>
            <a:pPr marL="457200" indent="-457200" algn="just"/>
            <a:r>
              <a:rPr lang="ru-RU" dirty="0" smtClean="0">
                <a:latin typeface="Georgia" pitchFamily="18" charset="0"/>
              </a:rPr>
              <a:t>6. Медицинские  специальности (медсестра, врач)</a:t>
            </a:r>
          </a:p>
          <a:p>
            <a:pPr marL="457200" indent="-457200" algn="just"/>
            <a:endParaRPr lang="ru-RU" dirty="0" smtClean="0">
              <a:latin typeface="Georgia" pitchFamily="18" charset="0"/>
            </a:endParaRPr>
          </a:p>
          <a:p>
            <a:pPr marL="457200" indent="-457200" algn="just"/>
            <a:r>
              <a:rPr lang="ru-RU" dirty="0" smtClean="0">
                <a:latin typeface="Georgia" pitchFamily="18" charset="0"/>
              </a:rPr>
              <a:t>7. Рабочие  профессии: слесарь, </a:t>
            </a:r>
            <a:r>
              <a:rPr lang="ru-RU" dirty="0" err="1" smtClean="0">
                <a:latin typeface="Georgia" pitchFamily="18" charset="0"/>
              </a:rPr>
              <a:t>электрогазосварщик</a:t>
            </a:r>
            <a:r>
              <a:rPr lang="ru-RU" dirty="0" smtClean="0">
                <a:latin typeface="Georgia" pitchFamily="18" charset="0"/>
              </a:rPr>
              <a:t>, электромонтер, токарь и др.</a:t>
            </a:r>
          </a:p>
          <a:p>
            <a:pPr marL="457200" indent="-457200" algn="just">
              <a:buAutoNum type="arabicPeriod"/>
            </a:pPr>
            <a:endParaRPr lang="ru-RU" sz="2000" dirty="0">
              <a:latin typeface="Georgia" pitchFamily="18" charset="0"/>
            </a:endParaRPr>
          </a:p>
        </p:txBody>
      </p:sp>
      <p:sp>
        <p:nvSpPr>
          <p:cNvPr id="27649" name="AutoShape 1" descr="http://www.irkzan.ru/img/p.gif"/>
          <p:cNvSpPr>
            <a:spLocks noChangeAspect="1" noChangeArrowheads="1"/>
          </p:cNvSpPr>
          <p:nvPr/>
        </p:nvSpPr>
        <p:spPr bwMode="auto">
          <a:xfrm>
            <a:off x="0" y="0"/>
            <a:ext cx="5715000" cy="9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714356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285728"/>
            <a:ext cx="22145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желания</a:t>
            </a:r>
            <a:endParaRPr lang="ru-RU" sz="32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428868"/>
            <a:ext cx="25003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интересы</a:t>
            </a:r>
            <a:endParaRPr lang="ru-RU" sz="32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4500570"/>
            <a:ext cx="43380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склонности</a:t>
            </a:r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endParaRPr lang="ru-RU" sz="3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43636" y="2357430"/>
            <a:ext cx="2744662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Georgia" pitchFamily="18" charset="0"/>
              </a:rPr>
              <a:t>призвание</a:t>
            </a:r>
            <a:endParaRPr lang="ru-RU" sz="4000" dirty="0">
              <a:solidFill>
                <a:srgbClr val="002060"/>
              </a:solidFill>
              <a:latin typeface="Georgia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2500298" y="785794"/>
            <a:ext cx="3643338" cy="207170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2500298" y="2857496"/>
            <a:ext cx="3571900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2928926" y="2928934"/>
            <a:ext cx="3071834" cy="18606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858148" y="3357562"/>
            <a:ext cx="9286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  <a:latin typeface="Georgia" pitchFamily="18" charset="0"/>
              </a:rPr>
              <a:t>ХОЧУ</a:t>
            </a:r>
            <a:endParaRPr lang="ru-RU" sz="5400" b="1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 animBg="1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285720" y="500042"/>
            <a:ext cx="1285884" cy="121444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37891" name="AutoShape 3"/>
          <p:cNvCxnSpPr>
            <a:cxnSpLocks noChangeShapeType="1"/>
          </p:cNvCxnSpPr>
          <p:nvPr/>
        </p:nvCxnSpPr>
        <p:spPr bwMode="auto">
          <a:xfrm rot="5400000" flipH="1" flipV="1">
            <a:off x="1881170" y="904856"/>
            <a:ext cx="738190" cy="500066"/>
          </a:xfrm>
          <a:prstGeom prst="straightConnector1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7892" name="AutoShape 4"/>
          <p:cNvCxnSpPr>
            <a:cxnSpLocks noChangeShapeType="1"/>
          </p:cNvCxnSpPr>
          <p:nvPr/>
        </p:nvCxnSpPr>
        <p:spPr bwMode="auto">
          <a:xfrm rot="16200000" flipH="1">
            <a:off x="2357422" y="1000108"/>
            <a:ext cx="714380" cy="428628"/>
          </a:xfrm>
          <a:prstGeom prst="straightConnector1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7893" name="Oval 5"/>
          <p:cNvSpPr>
            <a:spLocks noChangeArrowheads="1"/>
          </p:cNvSpPr>
          <p:nvPr/>
        </p:nvSpPr>
        <p:spPr bwMode="auto">
          <a:xfrm>
            <a:off x="5072066" y="714356"/>
            <a:ext cx="827088" cy="779462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4" name="AutoShape 6"/>
          <p:cNvSpPr>
            <a:spLocks noChangeArrowheads="1"/>
          </p:cNvSpPr>
          <p:nvPr/>
        </p:nvSpPr>
        <p:spPr bwMode="auto">
          <a:xfrm>
            <a:off x="7358082" y="571480"/>
            <a:ext cx="763588" cy="9144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37895" name="AutoShape 7"/>
          <p:cNvCxnSpPr>
            <a:cxnSpLocks noChangeShapeType="1"/>
          </p:cNvCxnSpPr>
          <p:nvPr/>
        </p:nvCxnSpPr>
        <p:spPr bwMode="auto">
          <a:xfrm rot="5400000" flipH="1" flipV="1">
            <a:off x="2793988" y="1063608"/>
            <a:ext cx="627066" cy="357190"/>
          </a:xfrm>
          <a:prstGeom prst="straightConnector1">
            <a:avLst/>
          </a:prstGeom>
          <a:ln>
            <a:headEnd/>
            <a:tailEnd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7896" name="AutoShape 8"/>
          <p:cNvCxnSpPr>
            <a:cxnSpLocks noChangeShapeType="1"/>
          </p:cNvCxnSpPr>
          <p:nvPr/>
        </p:nvCxnSpPr>
        <p:spPr bwMode="auto">
          <a:xfrm rot="16200000" flipH="1">
            <a:off x="3214678" y="1000108"/>
            <a:ext cx="642942" cy="500066"/>
          </a:xfrm>
          <a:prstGeom prst="straightConnector1">
            <a:avLst/>
          </a:prstGeom>
          <a:ln>
            <a:headEnd/>
            <a:tailEnd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28662" y="0"/>
            <a:ext cx="380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2643174" y="357166"/>
            <a:ext cx="380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2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5214942" y="285728"/>
            <a:ext cx="5945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429520" y="142852"/>
            <a:ext cx="6429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/>
              <a:t>4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1500166" y="621508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ПСИХОГЕОМЕТРИЯ</a:t>
            </a:r>
            <a:endParaRPr lang="ru-RU" sz="2000" b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142844" y="2071678"/>
            <a:ext cx="1643074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тебя развито трудолюбие, выносливость, терпение. Имеется склонность к систематизации, упорядочиванию, организации людей и вещей вокруг себя.  Ты  можешь стать отличным администратором, но не рекомендуется связывать свою профессиональную деятельность со сферой менеджмента.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899" name="Rectangle 11"/>
          <p:cNvSpPr>
            <a:spLocks noChangeArrowheads="1"/>
          </p:cNvSpPr>
          <p:nvPr/>
        </p:nvSpPr>
        <p:spPr bwMode="auto">
          <a:xfrm>
            <a:off x="2357422" y="2214554"/>
            <a:ext cx="142876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 обладаешь творчеством, интуицией, способен видеть красоту. Имеешь природное остроумие.</a:t>
            </a:r>
            <a:r>
              <a:rPr kumimoji="0" lang="ru-RU" sz="13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тебя скучны шаблоны, правила, инструкции. Отсутствие настойчивости мешает тебе  в доведении дела до конца.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4429124" y="2357430"/>
            <a:ext cx="1785950" cy="4293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тебя развита доброжелательность. Ты – отличный коммуникатор, как никто умеешь слушать собеседника, способен сопереживать, сочувствовать, эмоционально откликаться на чужую боль. Для тебя не приемлем межличностный конфликт, и не рекомендуется профессиональная сфера менеджмента. Из тебя может получиться отличный психолог.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6786578" y="2428868"/>
            <a:ext cx="1714512" cy="389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Тебе свойственно лидерство, способность концентрироваться на главной цели, энергичность, уверенность, установка на выигрыш, победу, успех. Ты категоричен в высказываниях, честолюбив, стремишься достичь высокого статуса, положения в обществе.</a:t>
            </a:r>
            <a:r>
              <a:rPr kumimoji="0" lang="ru-RU" sz="13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Тебе рекомендуется сфера менеджмента.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10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1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1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1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6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1" dur="5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6" dur="10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1" dur="10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nimBg="1"/>
      <p:bldP spid="37893" grpId="0" animBg="1"/>
      <p:bldP spid="37894" grpId="0" animBg="1"/>
      <p:bldP spid="9" grpId="0"/>
      <p:bldP spid="11" grpId="0"/>
      <p:bldP spid="12" grpId="0"/>
      <p:bldP spid="13" grpId="0"/>
      <p:bldP spid="14" grpId="0"/>
      <p:bldP spid="37898" grpId="0"/>
      <p:bldP spid="37899" grpId="0"/>
      <p:bldP spid="37900" grpId="0"/>
      <p:bldP spid="3790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52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Georgia" pitchFamily="18" charset="0"/>
              </a:rPr>
              <a:t>Определение  профессиональных  склонностей (методика Л. </a:t>
            </a:r>
            <a:r>
              <a:rPr lang="ru-RU" dirty="0" err="1" smtClean="0">
                <a:latin typeface="Georgia" pitchFamily="18" charset="0"/>
              </a:rPr>
              <a:t>Йоваши</a:t>
            </a:r>
            <a:r>
              <a:rPr lang="ru-RU" dirty="0" smtClean="0">
                <a:latin typeface="Georgia" pitchFamily="18" charset="0"/>
              </a:rPr>
              <a:t>)</a:t>
            </a:r>
            <a:endParaRPr lang="ru-RU" dirty="0">
              <a:latin typeface="Georgia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5" y="785794"/>
          <a:ext cx="8858311" cy="57207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1703"/>
                <a:gridCol w="5555289"/>
                <a:gridCol w="2541319"/>
              </a:tblGrid>
              <a:tr h="378057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Georgia" pitchFamily="18" charset="0"/>
                        </a:rPr>
                        <a:t>Виды деятельности</a:t>
                      </a:r>
                      <a:endParaRPr lang="ru-RU" sz="14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162220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Georgia" pitchFamily="18" charset="0"/>
                        </a:rPr>
                        <a:t>Склонность</a:t>
                      </a:r>
                      <a:r>
                        <a:rPr lang="ru-RU" sz="1400" baseline="0" dirty="0" smtClean="0">
                          <a:latin typeface="Georgia" pitchFamily="18" charset="0"/>
                        </a:rPr>
                        <a:t> к работе с людьми. Профессии, связанные с управлением, воспитание, обслуживание (бытовым, медицинским, справочно-информационным). Людей, успешных в профессиях этой группы, отличает способность находить общий язык с разными людьми, понимать их состояние, знать и понимать их особенности</a:t>
                      </a:r>
                      <a:endParaRPr lang="ru-RU" sz="14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Georgia" pitchFamily="18" charset="0"/>
                        </a:rPr>
                        <a:t>Склонность</a:t>
                      </a:r>
                      <a:r>
                        <a:rPr lang="ru-RU" sz="1400" baseline="0" dirty="0" smtClean="0">
                          <a:latin typeface="Georgia" pitchFamily="18" charset="0"/>
                        </a:rPr>
                        <a:t> к научной, исследовательской работе</a:t>
                      </a:r>
                      <a:endParaRPr lang="ru-RU" sz="14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205083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Georgia" pitchFamily="18" charset="0"/>
                        </a:rPr>
                        <a:t>Склонность к практической</a:t>
                      </a:r>
                      <a:r>
                        <a:rPr lang="ru-RU" sz="1400" baseline="0" dirty="0" smtClean="0">
                          <a:latin typeface="Georgia" pitchFamily="18" charset="0"/>
                        </a:rPr>
                        <a:t> деятельности .Круг этих профессий очень широк: монтаж, ремонт, наладка, обслуживание электронного и механического оборудования, строительство, обработка материалов, управление транспортом, изготовление изделий.</a:t>
                      </a:r>
                    </a:p>
                    <a:p>
                      <a:endParaRPr lang="ru-RU" sz="1400" baseline="0" dirty="0" smtClean="0">
                        <a:latin typeface="Georgia" pitchFamily="18" charset="0"/>
                      </a:endParaRPr>
                    </a:p>
                    <a:p>
                      <a:endParaRPr lang="ru-RU" sz="1400" baseline="0" dirty="0" smtClean="0">
                        <a:latin typeface="Georgia" pitchFamily="18" charset="0"/>
                      </a:endParaRPr>
                    </a:p>
                    <a:p>
                      <a:endParaRPr lang="ru-RU" sz="1400" baseline="0" dirty="0" smtClean="0">
                        <a:latin typeface="Georgia" pitchFamily="18" charset="0"/>
                      </a:endParaRPr>
                    </a:p>
                    <a:p>
                      <a:endParaRPr lang="ru-RU" sz="1400" baseline="0" dirty="0" smtClean="0">
                        <a:latin typeface="Georgia" pitchFamily="18" charset="0"/>
                      </a:endParaRPr>
                    </a:p>
                    <a:p>
                      <a:endParaRPr lang="ru-RU" sz="1400" baseline="0" dirty="0" smtClean="0">
                        <a:latin typeface="Georgia" pitchFamily="18" charset="0"/>
                      </a:endParaRPr>
                    </a:p>
                    <a:p>
                      <a:endParaRPr lang="ru-RU" sz="1400" baseline="0" dirty="0" smtClean="0">
                        <a:latin typeface="Georgia" pitchFamily="18" charset="0"/>
                      </a:endParaRPr>
                    </a:p>
                    <a:p>
                      <a:endParaRPr lang="ru-RU" sz="1400" baseline="0" dirty="0" smtClean="0">
                        <a:latin typeface="Georgia" pitchFamily="18" charset="0"/>
                      </a:endParaRPr>
                    </a:p>
                    <a:p>
                      <a:endParaRPr lang="ru-RU" sz="1400" baseline="0" dirty="0" smtClean="0">
                        <a:latin typeface="Georgia" pitchFamily="18" charset="0"/>
                      </a:endParaRPr>
                    </a:p>
                    <a:p>
                      <a:endParaRPr lang="ru-RU" sz="1400" baseline="0" dirty="0" smtClean="0">
                        <a:latin typeface="Georgia" pitchFamily="18" charset="0"/>
                      </a:endParaRPr>
                    </a:p>
                    <a:p>
                      <a:endParaRPr lang="ru-RU" sz="14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500042"/>
          <a:ext cx="8643998" cy="5143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3275"/>
                <a:gridCol w="5400393"/>
                <a:gridCol w="2500330"/>
              </a:tblGrid>
              <a:tr h="358553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Georgia" pitchFamily="18" charset="0"/>
                        </a:rPr>
                        <a:t>Виды деятельности</a:t>
                      </a:r>
                      <a:endParaRPr lang="ru-RU" sz="14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135595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Georgia" pitchFamily="18" charset="0"/>
                        </a:rPr>
                        <a:t>4</a:t>
                      </a:r>
                      <a:endParaRPr lang="ru-RU" sz="14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Georgia" pitchFamily="18" charset="0"/>
                        </a:rPr>
                        <a:t>Склонность к эстетическим видам деятельности. Профессии творческого характера, связанные с изобразительной, музыкальной, литературно-художественной, актерско-сценической деятельностью. </a:t>
                      </a:r>
                      <a:endParaRPr lang="ru-RU" sz="14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150877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Georgia" pitchFamily="18" charset="0"/>
                        </a:rPr>
                        <a:t>5</a:t>
                      </a:r>
                      <a:endParaRPr lang="ru-RU" sz="14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Georgia" pitchFamily="18" charset="0"/>
                        </a:rPr>
                        <a:t>Склонность к экстремальным видам деятельности. Профессии, связанные с занятиями спортом, экспедиционной работой. Охранной и оперативно-розыскной деятельностью, службой в армии. Все они предъявляют</a:t>
                      </a:r>
                      <a:r>
                        <a:rPr lang="ru-RU" sz="1400" baseline="0" dirty="0" smtClean="0">
                          <a:latin typeface="Georgia" pitchFamily="18" charset="0"/>
                        </a:rPr>
                        <a:t> особые требования к физической подготовке и здоровью</a:t>
                      </a:r>
                      <a:endParaRPr lang="ru-RU" sz="14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192025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Georgia" pitchFamily="18" charset="0"/>
                        </a:rPr>
                        <a:t>6</a:t>
                      </a:r>
                      <a:endParaRPr lang="ru-RU" sz="14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Georgia" pitchFamily="18" charset="0"/>
                        </a:rPr>
                        <a:t>Склонность к планово-экономической деятельности. Профессии, связанные с расчетами и планирование, делопроизводством, анализом текстов и их преобразованием, схематическим изображением объектов. Эти профессии требуют</a:t>
                      </a:r>
                      <a:r>
                        <a:rPr lang="ru-RU" sz="1400" baseline="0" dirty="0" smtClean="0">
                          <a:latin typeface="Georgia" pitchFamily="18" charset="0"/>
                        </a:rPr>
                        <a:t>  собранности и аккуратности</a:t>
                      </a:r>
                      <a:endParaRPr lang="ru-RU" sz="1400" dirty="0" smtClean="0">
                        <a:latin typeface="Georgia" pitchFamily="18" charset="0"/>
                      </a:endParaRPr>
                    </a:p>
                    <a:p>
                      <a:endParaRPr lang="ru-RU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2" name="Rectangle 2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14290"/>
            <a:ext cx="8893175" cy="915987"/>
          </a:xfrm>
        </p:spPr>
        <p:txBody>
          <a:bodyPr/>
          <a:lstStyle/>
          <a:p>
            <a:pPr algn="l"/>
            <a:r>
              <a:rPr lang="ru-RU" sz="3600" dirty="0">
                <a:effectLst/>
              </a:rPr>
              <a:t>ПРОФЕССИОНАЛЬНЫЙ ПРОГНОЗ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graphicFrame>
        <p:nvGraphicFramePr>
          <p:cNvPr id="20540" name="Group 60"/>
          <p:cNvGraphicFramePr>
            <a:graphicFrameLocks noGrp="1"/>
          </p:cNvGraphicFramePr>
          <p:nvPr>
            <p:ph sz="half" idx="4294967295"/>
          </p:nvPr>
        </p:nvGraphicFramePr>
        <p:xfrm>
          <a:off x="285720" y="857232"/>
          <a:ext cx="8643998" cy="5841672"/>
        </p:xfrm>
        <a:graphic>
          <a:graphicData uri="http://schemas.openxmlformats.org/drawingml/2006/table">
            <a:tbl>
              <a:tblPr/>
              <a:tblGrid>
                <a:gridCol w="1834817"/>
                <a:gridCol w="4022485"/>
                <a:gridCol w="2786696"/>
              </a:tblGrid>
              <a:tr h="34730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Знаки Зодиака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Конкретные профессии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655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ВОДОЛЕЙ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(21.01.-19.02.)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Инженер, механик, учитель, переводчик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Мистрюков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С.</a:t>
                      </a:r>
                    </a:p>
                    <a:p>
                      <a:pPr algn="just"/>
                      <a:r>
                        <a:rPr lang="ru-RU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Черенин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5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РЫБЫ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Программист, бухгалтер, детектив, электрик, юрист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--------------------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671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ОВЕН</a:t>
                      </a: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(21.03.- 20.04.)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Учитель, актёр, фермер, врач, журналист, стюардесса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Черных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И.</a:t>
                      </a:r>
                      <a:endParaRPr kumimoji="1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77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ТЕЛЕЦ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(21.04.-20.05.)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Спортсмен, инженер, экономист, работник социального обслуживания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Ануфриев С.</a:t>
                      </a:r>
                    </a:p>
                    <a:p>
                      <a:pPr algn="just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Кузнецов Ю.</a:t>
                      </a:r>
                    </a:p>
                    <a:p>
                      <a:pPr algn="just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Федоров А.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10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БЛИЗНЕЦЫ 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Инженер, военный, водитель, лётчик, переводчик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5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РАК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(21.06.- 22.О7.)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Менеджер, бухгалтер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Краснова В.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546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ЛЕВ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(23.07.- 23.08.)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Бизнесмен, менеджер, дизайнер, социальный работник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Лаврентьева Ю.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0515" name="Picture 35" descr="individ-konsul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72396" y="571480"/>
            <a:ext cx="1408112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0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93" name="Rectangle 41"/>
          <p:cNvSpPr>
            <a:spLocks noGrp="1" noChangeArrowheads="1"/>
          </p:cNvSpPr>
          <p:nvPr>
            <p:ph type="title"/>
          </p:nvPr>
        </p:nvSpPr>
        <p:spPr>
          <a:xfrm>
            <a:off x="358775" y="214291"/>
            <a:ext cx="8499505" cy="1774848"/>
          </a:xfrm>
        </p:spPr>
        <p:txBody>
          <a:bodyPr/>
          <a:lstStyle/>
          <a:p>
            <a:r>
              <a:rPr lang="ru-RU" sz="3600" dirty="0"/>
              <a:t>ПРОФЕССИОНАЛЬНЫЙ ПРОГНОЗ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graphicFrame>
        <p:nvGraphicFramePr>
          <p:cNvPr id="23617" name="Group 65"/>
          <p:cNvGraphicFramePr>
            <a:graphicFrameLocks noGrp="1"/>
          </p:cNvGraphicFramePr>
          <p:nvPr>
            <p:ph idx="1"/>
          </p:nvPr>
        </p:nvGraphicFramePr>
        <p:xfrm>
          <a:off x="214282" y="1643050"/>
          <a:ext cx="8643999" cy="4025208"/>
        </p:xfrm>
        <a:graphic>
          <a:graphicData uri="http://schemas.openxmlformats.org/drawingml/2006/table">
            <a:tbl>
              <a:tblPr/>
              <a:tblGrid>
                <a:gridCol w="1857388"/>
                <a:gridCol w="5000660"/>
                <a:gridCol w="1785951"/>
              </a:tblGrid>
              <a:tr h="857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ДЕВА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(24.08.-23.09.)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Инженер, психолог, врач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Комарова А.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СКОРПИОН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(24.10.-22.11.)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Программист, фермер, механик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Куликов А.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СТРЕЛЕЦ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(23.11.-22.12.)</a:t>
                      </a:r>
                    </a:p>
                    <a:p>
                      <a:endParaRPr lang="ru-RU" sz="16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Врач, криминалист, менеджер, лётчик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Абысов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А.</a:t>
                      </a:r>
                    </a:p>
                    <a:p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Горюнова Е.</a:t>
                      </a:r>
                    </a:p>
                    <a:p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Зуева В.</a:t>
                      </a:r>
                      <a:endParaRPr lang="ru-RU" sz="16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КОЗЕРОГ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(23.12.-20.01.)</a:t>
                      </a:r>
                    </a:p>
                    <a:p>
                      <a:endParaRPr lang="ru-RU" sz="16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Юрист, дипломат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Чижов Н.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Васильв</a:t>
                      </a:r>
                      <a:r>
                        <a:rPr kumimoji="1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Н.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6" descr="ind_progn_1god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5429264"/>
            <a:ext cx="1855788" cy="1239838"/>
          </a:xfrm>
          <a:prstGeom prst="rect">
            <a:avLst/>
          </a:prstGeom>
          <a:noFill/>
        </p:spPr>
      </p:pic>
      <p:pic>
        <p:nvPicPr>
          <p:cNvPr id="6" name="Picture 50" descr="_le_announc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72330" y="5357826"/>
            <a:ext cx="1285876" cy="12858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3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23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9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6"/>
          <p:cNvSpPr>
            <a:spLocks noChangeArrowheads="1"/>
          </p:cNvSpPr>
          <p:nvPr/>
        </p:nvSpPr>
        <p:spPr bwMode="auto">
          <a:xfrm>
            <a:off x="857224" y="357166"/>
            <a:ext cx="7345362" cy="1584325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i="1" dirty="0">
                <a:solidFill>
                  <a:srgbClr val="002060"/>
                </a:solidFill>
                <a:latin typeface="Bookman Old Style" pitchFamily="18" charset="0"/>
              </a:rPr>
              <a:t>Типология профессий</a:t>
            </a:r>
          </a:p>
          <a:p>
            <a:pPr algn="ctr"/>
            <a:r>
              <a:rPr lang="ru-RU" sz="2400" i="1" dirty="0">
                <a:solidFill>
                  <a:srgbClr val="002060"/>
                </a:solidFill>
                <a:latin typeface="Bookman Old Style" pitchFamily="18" charset="0"/>
              </a:rPr>
              <a:t>(по </a:t>
            </a:r>
            <a:r>
              <a:rPr lang="ru-RU" sz="2400" i="1" dirty="0" smtClean="0">
                <a:solidFill>
                  <a:srgbClr val="002060"/>
                </a:solidFill>
                <a:latin typeface="Bookman Old Style" pitchFamily="18" charset="0"/>
              </a:rPr>
              <a:t>Е.А.Климову) </a:t>
            </a:r>
            <a:endParaRPr lang="ru-RU" sz="2400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AutoShape 7"/>
          <p:cNvSpPr>
            <a:spLocks noChangeArrowheads="1"/>
          </p:cNvSpPr>
          <p:nvPr/>
        </p:nvSpPr>
        <p:spPr bwMode="auto">
          <a:xfrm>
            <a:off x="684213" y="2492375"/>
            <a:ext cx="2303462" cy="86518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>
                <a:latin typeface="Georgia" pitchFamily="18" charset="0"/>
              </a:rPr>
              <a:t>Человек - </a:t>
            </a:r>
            <a:r>
              <a:rPr lang="ru-RU" dirty="0" err="1">
                <a:latin typeface="Georgia" pitchFamily="18" charset="0"/>
              </a:rPr>
              <a:t>человек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AutoShape 10"/>
          <p:cNvSpPr>
            <a:spLocks noChangeArrowheads="1"/>
          </p:cNvSpPr>
          <p:nvPr/>
        </p:nvSpPr>
        <p:spPr bwMode="auto">
          <a:xfrm>
            <a:off x="3419475" y="2492375"/>
            <a:ext cx="2232025" cy="86518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>
                <a:latin typeface="Georgia" pitchFamily="18" charset="0"/>
              </a:rPr>
              <a:t>Человек - техника</a:t>
            </a:r>
          </a:p>
        </p:txBody>
      </p:sp>
      <p:sp>
        <p:nvSpPr>
          <p:cNvPr id="5" name="AutoShape 12"/>
          <p:cNvSpPr>
            <a:spLocks noChangeArrowheads="1"/>
          </p:cNvSpPr>
          <p:nvPr/>
        </p:nvSpPr>
        <p:spPr bwMode="auto">
          <a:xfrm>
            <a:off x="6011863" y="2492375"/>
            <a:ext cx="2160587" cy="86518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>
                <a:latin typeface="Georgia" pitchFamily="18" charset="0"/>
              </a:rPr>
              <a:t>Человек - знак</a:t>
            </a:r>
          </a:p>
        </p:txBody>
      </p:sp>
      <p:sp>
        <p:nvSpPr>
          <p:cNvPr id="6" name="AutoShape 13"/>
          <p:cNvSpPr>
            <a:spLocks noChangeArrowheads="1"/>
          </p:cNvSpPr>
          <p:nvPr/>
        </p:nvSpPr>
        <p:spPr bwMode="auto">
          <a:xfrm>
            <a:off x="1547813" y="4076700"/>
            <a:ext cx="2447925" cy="9366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>
                <a:latin typeface="Georgia" pitchFamily="18" charset="0"/>
              </a:rPr>
              <a:t>Человек - искусство</a:t>
            </a:r>
          </a:p>
        </p:txBody>
      </p:sp>
      <p:sp>
        <p:nvSpPr>
          <p:cNvPr id="7" name="AutoShape 14"/>
          <p:cNvSpPr>
            <a:spLocks noChangeArrowheads="1"/>
          </p:cNvSpPr>
          <p:nvPr/>
        </p:nvSpPr>
        <p:spPr bwMode="auto">
          <a:xfrm>
            <a:off x="4859338" y="4005263"/>
            <a:ext cx="2449512" cy="9366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>
                <a:latin typeface="Georgia" pitchFamily="18" charset="0"/>
              </a:rPr>
              <a:t>Человек - природа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356" y="357166"/>
            <a:ext cx="4500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ЧЕЛОВЕК –ЧЕЛОВЕК</a:t>
            </a:r>
          </a:p>
          <a:p>
            <a:pPr algn="ctr"/>
            <a:r>
              <a:rPr lang="ru-RU" smtClean="0">
                <a:latin typeface="Georgia" pitchFamily="18" charset="0"/>
              </a:rPr>
              <a:t>         </a:t>
            </a:r>
            <a:r>
              <a:rPr lang="ru-RU" dirty="0" smtClean="0">
                <a:latin typeface="Georgia" pitchFamily="18" charset="0"/>
              </a:rPr>
              <a:t>предмет  труда - люди. </a:t>
            </a:r>
          </a:p>
          <a:p>
            <a:pPr algn="ctr"/>
            <a:endParaRPr lang="ru-RU" dirty="0">
              <a:solidFill>
                <a:srgbClr val="002060"/>
              </a:solidFill>
              <a:latin typeface="Georgia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1397000"/>
          <a:ext cx="8643998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1999"/>
                <a:gridCol w="4321999"/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-профессии, связанные с обучением и воспитанием</a:t>
                      </a:r>
                    </a:p>
                    <a:p>
                      <a:pPr algn="just"/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just"/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-профессии, связанные с управлением производством, руководством людьми, коллективами</a:t>
                      </a:r>
                    </a:p>
                    <a:p>
                      <a:pPr algn="just"/>
                      <a:endParaRPr lang="ru-RU" sz="14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/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-профессии, связанные с бытовым, торговым обслуживанием</a:t>
                      </a:r>
                    </a:p>
                    <a:p>
                      <a:pPr algn="just"/>
                      <a:endParaRPr lang="ru-RU" sz="14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/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-профессии, связанные с информационным обслуживанием</a:t>
                      </a:r>
                    </a:p>
                    <a:p>
                      <a:pPr algn="just"/>
                      <a:endParaRPr lang="ru-RU" sz="14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-профессии, связанные с информационно-художественным обслуживанием людей и руководством художественными коллективами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-профессии, связанные с медицинским обслуживанием</a:t>
                      </a:r>
                    </a:p>
                    <a:p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Врач, учитель, психолог, парикмахер, экскурсовод, менеджер, руководитель художественного коллектива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15" descr="bd07213_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928694" cy="1128576"/>
          </a:xfrm>
          <a:prstGeom prst="rect">
            <a:avLst/>
          </a:prstGeom>
          <a:noFill/>
        </p:spPr>
      </p:pic>
      <p:pic>
        <p:nvPicPr>
          <p:cNvPr id="8" name="Picture 14" descr="j030122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572396" y="142852"/>
            <a:ext cx="1065208" cy="1077607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8"/>
            <a:ext cx="8572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ЧЕЛОВЕК – ТЕХНИКА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 труда -технические объекты (машины, механизмы), материалы, виды энергии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1397000"/>
          <a:ext cx="8358246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9123"/>
                <a:gridCol w="417912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-профессии по добыче, обработке грунтов, горных пород</a:t>
                      </a:r>
                    </a:p>
                    <a:p>
                      <a:endParaRPr lang="ru-RU" sz="14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-профессии по ремонту, наладке, обслуживанию технологических машин, установок, транспортных средств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-профессии по производству и обработки металла, механической сборки, монтажу машин, приборов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-профессии по монтажу, ремонту зданий, сооружений, конструкций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-профессии по ремонту, наладке, обслуживанию электрооборудования, приборов, аппаратов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проходчик, столяр, техник-металлург, инженер-механик, архитектор, электромонтажник, радиомеханик, строитель, сборщик компьютеров, специалист по телекоммуникациям ,водитель, слесарь,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токарь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13" descr="j031026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2714620"/>
            <a:ext cx="1584419" cy="1143008"/>
          </a:xfrm>
          <a:prstGeom prst="rect">
            <a:avLst/>
          </a:prstGeom>
          <a:noFill/>
        </p:spPr>
      </p:pic>
      <p:pic>
        <p:nvPicPr>
          <p:cNvPr id="5" name="Picture 12" descr="j023431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43702" y="2857496"/>
            <a:ext cx="1874835" cy="137341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kad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500034" y="214290"/>
            <a:ext cx="650085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357166"/>
            <a:ext cx="87154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ЧЕЛОВЕК – ЗНАКОВАЯ  СИСТЕМА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предмет труда - условные знаки, цифры, коды, естественные или искусственные языки</a:t>
            </a:r>
            <a:endParaRPr lang="ru-RU" dirty="0">
              <a:latin typeface="Georgia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1397000"/>
          <a:ext cx="8215370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7685"/>
                <a:gridCol w="4107685"/>
              </a:tblGrid>
              <a:tr h="30362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-профессии, связанные с оформлением документов, делопроизводством, анализом текстов или их преобразованием, перекодированием,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-профессии, предметом труда в которых являются числа, количественные соотношения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-профессии, связанные с обработкой информации в виде системы условных знаков, схематических изображений объектов.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переводчик, чертежник, инженер, топограф, секретарь-машинистка,</a:t>
                      </a:r>
                      <a:r>
                        <a:rPr lang="ru-RU" sz="1400" b="1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программист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корректор,  библиотекарь, переводчик бухгалтер,     экономист, телефонист, </a:t>
                      </a:r>
                    </a:p>
                    <a:p>
                      <a:pPr algn="just">
                        <a:buFontTx/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 радист, кассир, верстальщик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12" descr="j023075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86644" y="2714620"/>
            <a:ext cx="885846" cy="952931"/>
          </a:xfrm>
          <a:prstGeom prst="rect">
            <a:avLst/>
          </a:prstGeom>
          <a:noFill/>
        </p:spPr>
      </p:pic>
      <p:pic>
        <p:nvPicPr>
          <p:cNvPr id="6" name="Picture 11" descr="j034349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2857496"/>
            <a:ext cx="1000132" cy="8600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14290"/>
            <a:ext cx="83662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ЧЕЛОВЕК  - ХУДОЖЕСТВЕННЫЙ  ОБРАЗ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предмет труда -художественный образ, способы его построения. </a:t>
            </a:r>
          </a:p>
          <a:p>
            <a:pPr algn="ctr"/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1397000"/>
          <a:ext cx="8358246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9123"/>
                <a:gridCol w="417912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профессии, связанные с изобразительной деятельностью</a:t>
                      </a:r>
                    </a:p>
                    <a:p>
                      <a:endParaRPr lang="ru-RU" sz="14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-профессии, связанные с музыкальной деятельностью</a:t>
                      </a:r>
                    </a:p>
                    <a:p>
                      <a:endParaRPr lang="ru-RU" sz="14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-профессии, связанные с литературно-художественной деятельностью</a:t>
                      </a:r>
                    </a:p>
                    <a:p>
                      <a:endParaRPr lang="ru-RU" sz="14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-профессии, связанные с актерско-сценической деятельностью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Tx/>
                        <a:buNone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артист, художник, музыкант, дизайнер, резчик по камню, литературный работник,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ювелир, </a:t>
                      </a:r>
                    </a:p>
                    <a:p>
                      <a:pPr algn="just">
                        <a:buFontTx/>
                        <a:buNone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актер, цветовод , декоратор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8" descr="j024048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76855" y="4572008"/>
            <a:ext cx="1554039" cy="1500198"/>
          </a:xfrm>
          <a:prstGeom prst="rect">
            <a:avLst/>
          </a:prstGeom>
          <a:noFill/>
        </p:spPr>
      </p:pic>
      <p:pic>
        <p:nvPicPr>
          <p:cNvPr id="6" name="Picture 9" descr="j032470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72396" y="2643182"/>
            <a:ext cx="1050906" cy="1071570"/>
          </a:xfrm>
          <a:prstGeom prst="rect">
            <a:avLst/>
          </a:prstGeom>
          <a:noFill/>
        </p:spPr>
      </p:pic>
      <p:pic>
        <p:nvPicPr>
          <p:cNvPr id="7" name="Picture 6" descr="baby06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2214554"/>
            <a:ext cx="1152641" cy="731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3" y="214290"/>
            <a:ext cx="8572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ЧЕЛОВЕК - ПРИРОДА</a:t>
            </a: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предмет труда- растительные организмы, животные организмы, микроорганизмы. </a:t>
            </a:r>
          </a:p>
          <a:p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1500174"/>
          <a:ext cx="8501122" cy="3036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0561"/>
                <a:gridCol w="4250561"/>
              </a:tblGrid>
              <a:tr h="30362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r>
                        <a:rPr lang="ru-RU" sz="1400" b="1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профессии, связанные с сельским хозяйством, пищевой промышленностью, медициной и научными исследованиями (биология, география)</a:t>
                      </a:r>
                      <a:endParaRPr lang="ru-RU" sz="14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семеновод, мастер-животновод, зоотехник, агроном, кинолог, лаборант химико-бактериологического анализа , биолог,</a:t>
                      </a:r>
                      <a:r>
                        <a:rPr lang="ru-RU" sz="1400" b="1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егерь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4" descr="hk2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16" y="2357430"/>
            <a:ext cx="1651004" cy="1196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285720" y="1714488"/>
            <a:ext cx="9286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  <a:latin typeface="Georgia" pitchFamily="18" charset="0"/>
              </a:rPr>
              <a:t>МОГУ</a:t>
            </a:r>
            <a:endParaRPr lang="ru-RU" sz="5400" b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57554" y="1857364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Georgia" pitchFamily="18" charset="0"/>
              </a:rPr>
              <a:t>УРОВЕНЬ  ЗНАНИЙ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86116" y="2571744"/>
            <a:ext cx="442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НАЛИЧИЕ СПОСОБНОСТЕЙ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14678" y="3348268"/>
            <a:ext cx="471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ФИЗИЧЕСКИЕ  ВОЗМОЖНОСТИ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43240" y="4276962"/>
            <a:ext cx="3692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ВОЗМОЖНОСТЬ  ПОСТУПИТЬ 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7" name="Выноска со стрелкой вправо 6"/>
          <p:cNvSpPr/>
          <p:nvPr/>
        </p:nvSpPr>
        <p:spPr>
          <a:xfrm>
            <a:off x="1785918" y="2000240"/>
            <a:ext cx="914400" cy="285752"/>
          </a:xfrm>
          <a:prstGeom prst="rightArrow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 со стрелкой вправо 7"/>
          <p:cNvSpPr/>
          <p:nvPr/>
        </p:nvSpPr>
        <p:spPr>
          <a:xfrm>
            <a:off x="1785918" y="2714620"/>
            <a:ext cx="914400" cy="285752"/>
          </a:xfrm>
          <a:prstGeom prst="rightArrow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 со стрелкой вправо 8"/>
          <p:cNvSpPr/>
          <p:nvPr/>
        </p:nvSpPr>
        <p:spPr>
          <a:xfrm>
            <a:off x="1785918" y="3429000"/>
            <a:ext cx="985838" cy="285752"/>
          </a:xfrm>
          <a:prstGeom prst="rightArrow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 со стрелкой вправо 9"/>
          <p:cNvSpPr/>
          <p:nvPr/>
        </p:nvSpPr>
        <p:spPr>
          <a:xfrm>
            <a:off x="1857356" y="4286256"/>
            <a:ext cx="914400" cy="285752"/>
          </a:xfrm>
          <a:prstGeom prst="rightArrow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 animBg="1"/>
      <p:bldP spid="8" grpId="0" animBg="1"/>
      <p:bldP spid="9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357166"/>
            <a:ext cx="814393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Во-первых, чтобы профессия  была интересной.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Во-вторых, чтобы можно было найти работу по специальности.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</a:rPr>
              <a:t>В-третьих, чтобы профессия соответствовала вашим возможностям .</a:t>
            </a:r>
            <a:endParaRPr kumimoji="0" lang="ru-RU" sz="4000" b="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357686" y="214290"/>
            <a:ext cx="4643470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Gautami" pitchFamily="2"/>
              </a:rPr>
              <a:t>    ФЕДОРОВ Святослав Николаевич (1927 - 2000), российский офтальмолог. Родился в семье военного. В 1943, после окончания школы, поступил в Ереванское подготовительное артиллерийское училище, но учебу не закончил. В 1952 окончил медицинский институт в Ростове-на-Дону.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Gautami" pitchFamily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Gautami" pitchFamily="2"/>
              </a:rPr>
              <a:t>     После окончания института в течение года работал врачом-окулистом районной больницы в станице Вешенская. В 1957 стал заведующим клиническим отделом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Gautami" pitchFamily="2"/>
              </a:rPr>
              <a:t>Чебоксарского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Gautami" pitchFamily="2"/>
              </a:rPr>
              <a:t> филиала Государственного института глазных болезней.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Gautami" pitchFamily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Gautami" pitchFamily="2"/>
              </a:rPr>
              <a:t>     В 1960 создал искусственный хрусталик и впервые в стране провел уникальную операцию по его вживлению в глаз человека. В 1967 был переведен в Москву и возглавил кафедру глазных болезней. В  1973 впервые в мире разработал технологию операции по лечению глаукомы на разных стадиях.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Gautami" pitchFamily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Gautami" pitchFamily="2"/>
              </a:rPr>
              <a:t>Основатель и с 1986 директор Межотраслевого научно-технический комплекса «Микрохирургия глаза».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Gautami" pitchFamily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Gautami" pitchFamily="2"/>
              </a:rPr>
              <a:t>      В 1996 возглавил Палату по науке, здравоохранению, образованию и культуре. 2 июня 2000 Святослав Федоров погиб в результате крушения . Автор 480 научных работ, 7 монографий, 238 авторских свидетельств, 130 зарубежных патентов и более 180 изобретений.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Gautami" pitchFamily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Gautami" pitchFamily="2"/>
              </a:rPr>
              <a:t>    Удостоен званий «Заслуженный изобретатель СССР», «Герой Социалистического Труда» (1987) и др. В 1986 за научные исследования в области офтальмологии и микрохирургии глаза был удостоен высшей награды РАН — Золотой медали имени М.В.Ломоносова, являлся лауреатом ряда международных научных премий.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Gautami" pitchFamily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D:\НАТАША\BE_05f0508i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142984"/>
            <a:ext cx="3594677" cy="40005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4071934" y="285728"/>
            <a:ext cx="485778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latin typeface="Georgia" pitchFamily="18" charset="0"/>
                <a:ea typeface="Times New Roman" pitchFamily="18" charset="0"/>
                <a:cs typeface=" "/>
              </a:rPr>
              <a:t>    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 "/>
              </a:rPr>
              <a:t>ПУГАЧЕВА Алла Борисовна (р. 1949), российская эстрадная певица, народная артистка СССР (1991), член Общественной палаты РФ.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 "/>
              </a:rPr>
              <a:t>     Окончила дирижерско-хоровое отделение Московского музыкального училища им.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 "/>
              </a:rPr>
              <a:t>Ипполитова-Иванова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 "/>
              </a:rPr>
              <a:t> и режиссерский факультет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 "/>
              </a:rPr>
              <a:t>ГИТИСа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 "/>
              </a:rPr>
              <a:t> им. Луначарского (ныне РАТИ) (1981).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 "/>
              </a:rPr>
              <a:t>     Еще школьницей спела на радио песню «Робот, стань человеком». В 1972-73 выступала в оркестре под управлением О. Лундстрема. В 1974-75 работала в ансамбле «Веселые ребята». В 1975 стала обладательницей Гран-при фестиваля «Золотой Орфей» (Болгария) с песней «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 "/>
              </a:rPr>
              <a:t>Арлекино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 "/>
              </a:rPr>
              <a:t>», после которой певица стала по-настоящему популярной.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 "/>
              </a:rPr>
              <a:t>     Певицей были подготовлены яркие эмоционально насыщенные концертные программы: «Монологи певицы», «Пришла и говорю», «Рождественские встречи». Ею создан целый ряд песен на слова известных поэтов (Ахматовой, Мандельштама). 1988 год ознаменовался созданием «Театра песни», давней мечты Пугачевой, ставшей художественным руководителем театра-студии.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 "/>
              </a:rPr>
              <a:t>      Пугачева объездила весь мир со своими сольными программами. В 1992 получила приз «Овация» в номинации «Лучшая певица года», в 1994 — в номинации «Живая легенда», в 1995 — в номинации «Лучший режиссер-постановщик». В 1999 награждена орденом «За заслуги перед Отечеством» II степени.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 "/>
              </a:rPr>
              <a:t>    До последнего времени Пугачева продолжает активную творческую деятельность. Она постоянный участник престижных концертов и телевизионных шоу. Певица регулярно выпускает новые компакт-диски, последним из которых является альбом «Живи спокойно, страна!» (2003).  В декабре 2003 она была удостоена премии «Золотой граммофон» «Русского радио».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pic>
        <p:nvPicPr>
          <p:cNvPr id="46082" name="Picture 2" descr="D:\НАТАША\p00089i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974" y="642917"/>
            <a:ext cx="3102894" cy="345322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46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4786314" y="357166"/>
            <a:ext cx="4143404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РОДНИНА Ирина Константиновна (р. 12 сентября 1949, Москва), российская спортсменка и тренер (фигурное катание), заслуженный мастер спорта (1969). Чемпионка Олимпийских игр (1972, 1976, 1980), мира (1969-78), Европы (1969-78, 1980), СССР (1970-71, 1973-75, 1977) в парном катании (в 1968-72 с А. Н. Улановым, в 1973-80 с А. Г. Зайцевым). Член Общественной палаты РФ.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детстве Ирина часто болела; чтобы закалить ее, родители записали девочку в школу фигурного катания ЦСКА. Вскоре с фигуристкой начал заниматься тренер Станислав Жук, который сумел оценить ее характер и талант.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19 лет Ирина дебютировала вместе А. Улановым на чемпионате Европы в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Гармиш-Партенкирхене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 неожиданно для всех они стали чемпионами.  Ирина выиграла все соревнования, в том числе три Олимпиады (Саппоро, 1972; Инсбрук, 1976; Лейк-Плесид,1980) и 10 чемпионатов мира (1969-1978). За спортивные успехи Ирина награждена орденами Трудового Красного Знамени (1972) и Ленина (1976). Роднина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автор книги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Негладкий лед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(1978).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В1990-1999 жила в США, работала тренером в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Лейк-Эрроухед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 1995 воспитанники Родниной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чешская пара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Радка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Коваржикова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Рене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Новотны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стали чемпионами мира. После этого успеха Ирине была вручена персональная грамота от президента, а вскоре приобрела статус почетного гражданина Чехии. В 1999 вернулась в Москву, где возглавила  центр фигурного катания.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7106" name="Picture 2" descr="D:\НАТАША\pr_099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1" y="357166"/>
            <a:ext cx="2567627" cy="2857520"/>
          </a:xfrm>
          <a:prstGeom prst="rect">
            <a:avLst/>
          </a:prstGeom>
          <a:noFill/>
        </p:spPr>
      </p:pic>
      <p:pic>
        <p:nvPicPr>
          <p:cNvPr id="47107" name="Picture 3" descr="D:\НАТАША\z03002i.bmp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3" y="3643314"/>
            <a:ext cx="2606129" cy="290036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1" dur="10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5" dur="1000"/>
                                        <p:tgtEl>
                                          <p:spTgt spid="47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3714744" y="357166"/>
            <a:ext cx="514353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ПУТИН Владимир Владимирович  российский государственный деятель, бывший президент Российской Федерации .Родился в семье рабочего, отец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участник Великой Отечественной войны, мать пережила блокаду Ленинграда.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В 1975 окончил юридический факультет Ленинградского государственного университета (ЛГУ). Мастер спорта по самбо (1973) и мастер спорта по дзюдо (1975). По окончании ЛГУ был направлен на работу в органы государственной безопасности. В 1976-1990 служил в Первом главном управлении (внешняя разведка) КГБ СССР, долгое время работал в Германии, в Дрездене в расположении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Западнойт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группы войск ГДР.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В 1990, выйдя в отставку в чине подполковника, вернулся в Ленинград, где работал проректором Ленинградского университета по международным связям. В 1990 стал советником председателя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Ленсовета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А. А. Собчака.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В 1996 перебрался в Москву, где получил пост в администрации президента РФ.В июле 1998 был назначен директором Федеральной службы безопасности РФ. После добровольной досрочной отставки в декабре 1999 первого президента России Б. Н. Ельцина занял пост исполняющего обязанности президента РФ. В марте 2000 победил на президентских выборах. В марте 2004 был избран на второй срок.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Сейчас является Председателем Правительства РФ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8130" name="Picture 2" descr="D:\НАТАША\Pp01137i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19" y="428604"/>
            <a:ext cx="2952771" cy="32861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1000"/>
                                        <p:tgtEl>
                                          <p:spTgt spid="48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2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571480"/>
            <a:ext cx="635798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 smtClean="0">
                <a:latin typeface="Georgia" pitchFamily="18" charset="0"/>
              </a:rPr>
              <a:t>Если человек не знает,  к какой пристани он держит путь, для него ни один ветер не будет попутным</a:t>
            </a:r>
            <a:r>
              <a:rPr lang="ru-RU" sz="2800" b="1" dirty="0" smtClean="0">
                <a:latin typeface="Georgia" pitchFamily="18" charset="0"/>
              </a:rPr>
              <a:t>.</a:t>
            </a:r>
          </a:p>
          <a:p>
            <a:pPr algn="r"/>
            <a:endParaRPr lang="ru-RU" sz="2800" b="1" dirty="0" smtClean="0">
              <a:latin typeface="Georgia" pitchFamily="18" charset="0"/>
            </a:endParaRPr>
          </a:p>
          <a:p>
            <a:pPr algn="r"/>
            <a:r>
              <a:rPr lang="ru-RU" sz="2000" i="1" dirty="0" smtClean="0">
                <a:latin typeface="Georgia" pitchFamily="18" charset="0"/>
              </a:rPr>
              <a:t>Сенека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3429000"/>
            <a:ext cx="85725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dirty="0" smtClean="0">
                <a:solidFill>
                  <a:srgbClr val="FFFF00"/>
                </a:solidFill>
                <a:latin typeface="Georgia" pitchFamily="18" charset="0"/>
              </a:rPr>
              <a:t>Выбирая профессию –ты выбираешь свое будущее</a:t>
            </a:r>
            <a:r>
              <a:rPr lang="ru-RU" sz="4800" dirty="0" smtClean="0">
                <a:solidFill>
                  <a:srgbClr val="FFFF00"/>
                </a:solidFill>
                <a:latin typeface="Georgia" pitchFamily="18" charset="0"/>
              </a:rPr>
              <a:t>!</a:t>
            </a:r>
            <a:endParaRPr lang="ru-RU" sz="4800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4" name="Рисунок 1" descr="AG00317_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00892" y="4207084"/>
            <a:ext cx="1814513" cy="1912735"/>
          </a:xfrm>
          <a:prstGeom prst="rect">
            <a:avLst/>
          </a:prstGeom>
          <a:noFill/>
        </p:spPr>
      </p:pic>
      <p:pic>
        <p:nvPicPr>
          <p:cNvPr id="5" name="Рисунок 5" descr="WELCOME"/>
          <p:cNvPicPr>
            <a:picLocks noChangeArrowheads="1"/>
          </p:cNvPicPr>
          <p:nvPr/>
        </p:nvPicPr>
        <p:blipFill>
          <a:blip r:embed="rId3" cstate="email"/>
          <a:srcRect t="-703"/>
          <a:stretch>
            <a:fillRect/>
          </a:stretch>
        </p:blipFill>
        <p:spPr bwMode="auto">
          <a:xfrm>
            <a:off x="357158" y="3929066"/>
            <a:ext cx="157163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baby18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7620" y="5143512"/>
            <a:ext cx="1373183" cy="1373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Чижуня\Рабочий стол\ps_249.bmp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285728"/>
            <a:ext cx="1771650" cy="19716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tum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488" y="428604"/>
            <a:ext cx="3590474" cy="600079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1928802"/>
            <a:ext cx="871543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судьба не случайность, а предмет нашего собственного выбора;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самый несчастный из людей тот, для которого в мире не оказалось работы;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истинное сокровище для людей – найти себя в труде.;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счастливая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преуспевающая личность сегодня – это… профессионал.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3" descr="D:\НАТАША\Клипатры 2007\клипатры 1\computer\arrow-down-purple_benji__0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71934" y="214290"/>
            <a:ext cx="762000" cy="15525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4283" y="476250"/>
            <a:ext cx="8929718" cy="56197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7200" dirty="0">
                <a:solidFill>
                  <a:srgbClr val="00B0F0"/>
                </a:solidFill>
                <a:latin typeface="Georgia" pitchFamily="18" charset="0"/>
              </a:rPr>
              <a:t>Спасибо за работу! </a:t>
            </a:r>
            <a:endParaRPr lang="ru-RU" sz="7200" dirty="0" smtClean="0">
              <a:solidFill>
                <a:srgbClr val="00B0F0"/>
              </a:solidFill>
              <a:latin typeface="Georgia" pitchFamily="18" charset="0"/>
            </a:endParaRPr>
          </a:p>
          <a:p>
            <a:pPr algn="ctr">
              <a:buFontTx/>
              <a:buNone/>
            </a:pPr>
            <a:r>
              <a:rPr lang="ru-RU" sz="7200" dirty="0" smtClean="0">
                <a:solidFill>
                  <a:srgbClr val="00B0F0"/>
                </a:solidFill>
                <a:latin typeface="Georgia" pitchFamily="18" charset="0"/>
              </a:rPr>
              <a:t>Успехов</a:t>
            </a:r>
            <a:r>
              <a:rPr lang="ru-RU" sz="7200" dirty="0">
                <a:solidFill>
                  <a:srgbClr val="00B0F0"/>
                </a:solidFill>
                <a:latin typeface="Georgia" pitchFamily="18" charset="0"/>
              </a:rPr>
              <a:t>!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4213" y="2060575"/>
            <a:ext cx="7772400" cy="725483"/>
          </a:xfrm>
        </p:spPr>
        <p:txBody>
          <a:bodyPr>
            <a:normAutofit fontScale="90000"/>
          </a:bodyPr>
          <a:lstStyle/>
          <a:p>
            <a:r>
              <a:rPr lang="ru-RU" sz="6000" b="1" dirty="0"/>
              <a:t/>
            </a:r>
            <a:br>
              <a:rPr lang="ru-RU" sz="6000" b="1" dirty="0"/>
            </a:br>
            <a:r>
              <a:rPr lang="ru-RU" sz="6000" b="1" dirty="0"/>
              <a:t/>
            </a:r>
            <a:br>
              <a:rPr lang="ru-RU" sz="6000" b="1" dirty="0"/>
            </a:br>
            <a:r>
              <a:rPr lang="ru-RU" sz="6000" b="1" dirty="0">
                <a:solidFill>
                  <a:schemeClr val="tx1"/>
                </a:solidFill>
                <a:latin typeface="Georgia" pitchFamily="18" charset="0"/>
              </a:rPr>
              <a:t>Кем быть?</a:t>
            </a:r>
            <a:r>
              <a:rPr lang="ru-RU" b="1" dirty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ru-RU" b="1" dirty="0"/>
              <a:t/>
            </a:r>
            <a:br>
              <a:rPr lang="ru-RU" b="1" dirty="0"/>
            </a:br>
            <a:endParaRPr lang="ru-RU" sz="2800" i="1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sz="quarter" idx="1"/>
          </p:nvPr>
        </p:nvSpPr>
        <p:spPr/>
        <p:txBody>
          <a:bodyPr/>
          <a:lstStyle/>
          <a:p>
            <a:pPr algn="r"/>
            <a:endParaRPr lang="ru-RU"/>
          </a:p>
          <a:p>
            <a:pPr algn="r"/>
            <a:endParaRPr lang="ru-RU"/>
          </a:p>
        </p:txBody>
      </p:sp>
      <p:pic>
        <p:nvPicPr>
          <p:cNvPr id="3077" name="Picture 5" descr="MCj04077340000[1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68" y="714356"/>
            <a:ext cx="1714512" cy="1714512"/>
          </a:xfrm>
          <a:prstGeom prst="rect">
            <a:avLst/>
          </a:prstGeom>
          <a:noFill/>
        </p:spPr>
      </p:pic>
      <p:pic>
        <p:nvPicPr>
          <p:cNvPr id="3092" name="Picture 20" descr="MCj04348740000[1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350" y="0"/>
            <a:ext cx="2286000" cy="2286000"/>
          </a:xfrm>
          <a:prstGeom prst="rect">
            <a:avLst/>
          </a:prstGeom>
          <a:noFill/>
        </p:spPr>
      </p:pic>
      <p:pic>
        <p:nvPicPr>
          <p:cNvPr id="3093" name="Picture 21" descr="MCj04348790000[1]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24" y="4357694"/>
            <a:ext cx="2286000" cy="2286000"/>
          </a:xfrm>
          <a:prstGeom prst="rect">
            <a:avLst/>
          </a:prstGeom>
          <a:noFill/>
        </p:spPr>
      </p:pic>
      <p:pic>
        <p:nvPicPr>
          <p:cNvPr id="3094" name="Picture 22" descr="MCj04348890000[1]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95963" y="4572000"/>
            <a:ext cx="2286000" cy="2286000"/>
          </a:xfrm>
          <a:prstGeom prst="rect">
            <a:avLst/>
          </a:prstGeom>
          <a:noFill/>
        </p:spPr>
      </p:pic>
      <p:pic>
        <p:nvPicPr>
          <p:cNvPr id="3095" name="Picture 23" descr="MCj04348830000[1]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931025" y="2205038"/>
            <a:ext cx="2212975" cy="2212975"/>
          </a:xfrm>
          <a:prstGeom prst="rect">
            <a:avLst/>
          </a:prstGeom>
          <a:noFill/>
        </p:spPr>
      </p:pic>
      <p:pic>
        <p:nvPicPr>
          <p:cNvPr id="3096" name="Picture 24" descr="MCj04348800000[1]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2143116"/>
            <a:ext cx="2286000" cy="2286000"/>
          </a:xfrm>
          <a:prstGeom prst="rect">
            <a:avLst/>
          </a:prstGeom>
          <a:noFill/>
        </p:spPr>
      </p:pic>
      <p:pic>
        <p:nvPicPr>
          <p:cNvPr id="3097" name="Picture 25" descr="MCj04348940000[1]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429256" y="142852"/>
            <a:ext cx="2032000" cy="2273300"/>
          </a:xfrm>
          <a:prstGeom prst="rect">
            <a:avLst/>
          </a:prstGeom>
          <a:noFill/>
        </p:spPr>
      </p:pic>
      <p:pic>
        <p:nvPicPr>
          <p:cNvPr id="11" name="Picture 6" descr="j0344939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>
          <a:xfrm>
            <a:off x="3428993" y="3565950"/>
            <a:ext cx="1785950" cy="2893582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324082"/>
            <a:ext cx="8358246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Georgia" pitchFamily="18" charset="0"/>
              </a:rPr>
              <a:t>-выявить свои способности и интересы, найти наиболее оптимальное их сочетание в своей будущей профессии;</a:t>
            </a:r>
          </a:p>
          <a:p>
            <a:pPr marL="609600" indent="-609600" algn="just">
              <a:lnSpc>
                <a:spcPct val="80000"/>
              </a:lnSpc>
              <a:buFontTx/>
              <a:buNone/>
            </a:pPr>
            <a:endParaRPr lang="ru-RU" sz="2400" dirty="0" smtClean="0">
              <a:latin typeface="Georgia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Georgia" pitchFamily="18" charset="0"/>
              </a:rPr>
              <a:t>-научиться  планировать свою  будущую  карьеру;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2400" dirty="0" smtClean="0">
              <a:latin typeface="Georgia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Georgia" pitchFamily="18" charset="0"/>
              </a:rPr>
              <a:t>-научиться адекватно оценивать свои способности и возможности.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357166"/>
            <a:ext cx="67151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atin typeface="Georgia" pitchFamily="18" charset="0"/>
              </a:rPr>
              <a:t>Цель:</a:t>
            </a:r>
            <a:endParaRPr lang="ru-RU" sz="6600" dirty="0">
              <a:latin typeface="Georgia" pitchFamily="18" charset="0"/>
            </a:endParaRPr>
          </a:p>
        </p:txBody>
      </p:sp>
      <p:pic>
        <p:nvPicPr>
          <p:cNvPr id="4" name="Picture 5" descr="MCj02288330000[1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357166"/>
            <a:ext cx="2111439" cy="1933590"/>
          </a:xfrm>
          <a:prstGeom prst="rect">
            <a:avLst/>
          </a:prstGeom>
          <a:noFill/>
        </p:spPr>
      </p:pic>
      <p:pic>
        <p:nvPicPr>
          <p:cNvPr id="5" name="Picture 4" descr="MCj03832380000[1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00892" y="214290"/>
            <a:ext cx="1498594" cy="189343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"/>
          <p:cNvSpPr>
            <a:spLocks noChangeArrowheads="1"/>
          </p:cNvSpPr>
          <p:nvPr/>
        </p:nvSpPr>
        <p:spPr bwMode="auto">
          <a:xfrm>
            <a:off x="1785918" y="285728"/>
            <a:ext cx="5643602" cy="185738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i="1" dirty="0">
                <a:solidFill>
                  <a:srgbClr val="000000"/>
                </a:solidFill>
                <a:latin typeface="Georgia" pitchFamily="18" charset="0"/>
              </a:rPr>
              <a:t>Факторы, влияющие </a:t>
            </a:r>
          </a:p>
          <a:p>
            <a:pPr algn="ctr"/>
            <a:r>
              <a:rPr lang="ru-RU" sz="2400" i="1" dirty="0">
                <a:solidFill>
                  <a:srgbClr val="000000"/>
                </a:solidFill>
                <a:latin typeface="Georgia" pitchFamily="18" charset="0"/>
              </a:rPr>
              <a:t>на выбор</a:t>
            </a:r>
          </a:p>
          <a:p>
            <a:pPr algn="ctr"/>
            <a:r>
              <a:rPr lang="ru-RU" sz="2400" i="1" dirty="0">
                <a:solidFill>
                  <a:srgbClr val="000000"/>
                </a:solidFill>
                <a:latin typeface="Georgia" pitchFamily="18" charset="0"/>
              </a:rPr>
              <a:t>профессии </a:t>
            </a:r>
          </a:p>
          <a:p>
            <a:pPr algn="ctr"/>
            <a:r>
              <a:rPr lang="ru-RU" sz="2400" i="1" dirty="0">
                <a:solidFill>
                  <a:srgbClr val="000000"/>
                </a:solidFill>
                <a:latin typeface="Georgia" pitchFamily="18" charset="0"/>
              </a:rPr>
              <a:t>старшеклассниками</a:t>
            </a:r>
          </a:p>
        </p:txBody>
      </p:sp>
      <p:sp>
        <p:nvSpPr>
          <p:cNvPr id="3" name="AutoShape 4"/>
          <p:cNvSpPr>
            <a:spLocks noChangeArrowheads="1"/>
          </p:cNvSpPr>
          <p:nvPr/>
        </p:nvSpPr>
        <p:spPr bwMode="auto">
          <a:xfrm rot="1424152">
            <a:off x="1499122" y="1590217"/>
            <a:ext cx="485775" cy="1871662"/>
          </a:xfrm>
          <a:prstGeom prst="downArrow">
            <a:avLst>
              <a:gd name="adj1" fmla="val 50000"/>
              <a:gd name="adj2" fmla="val 96324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 rot="426099">
            <a:off x="2856444" y="2161723"/>
            <a:ext cx="485775" cy="1871662"/>
          </a:xfrm>
          <a:prstGeom prst="downArrow">
            <a:avLst>
              <a:gd name="adj1" fmla="val 50000"/>
              <a:gd name="adj2" fmla="val 96324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4071934" y="2143116"/>
            <a:ext cx="449633" cy="3292082"/>
          </a:xfrm>
          <a:prstGeom prst="downArrow">
            <a:avLst>
              <a:gd name="adj1" fmla="val 50000"/>
              <a:gd name="adj2" fmla="val 96324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 rot="20783860">
            <a:off x="5252024" y="2205565"/>
            <a:ext cx="485775" cy="1675987"/>
          </a:xfrm>
          <a:prstGeom prst="downArrow">
            <a:avLst>
              <a:gd name="adj1" fmla="val 50000"/>
              <a:gd name="adj2" fmla="val 96324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 rot="20016609">
            <a:off x="6873074" y="1872112"/>
            <a:ext cx="485775" cy="1788886"/>
          </a:xfrm>
          <a:prstGeom prst="downArrow">
            <a:avLst>
              <a:gd name="adj1" fmla="val 50000"/>
              <a:gd name="adj2" fmla="val 96324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Oval 12"/>
          <p:cNvSpPr>
            <a:spLocks noChangeArrowheads="1"/>
          </p:cNvSpPr>
          <p:nvPr/>
        </p:nvSpPr>
        <p:spPr bwMode="auto">
          <a:xfrm>
            <a:off x="142844" y="3500438"/>
            <a:ext cx="1943100" cy="1368425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dirty="0" smtClean="0">
                <a:solidFill>
                  <a:srgbClr val="000000"/>
                </a:solidFill>
                <a:latin typeface="Georgia" pitchFamily="18" charset="0"/>
              </a:rPr>
              <a:t>возможности, </a:t>
            </a:r>
          </a:p>
          <a:p>
            <a:pPr algn="ctr"/>
            <a:r>
              <a:rPr lang="ru-RU" sz="2000" dirty="0" smtClean="0">
                <a:solidFill>
                  <a:srgbClr val="000000"/>
                </a:solidFill>
                <a:latin typeface="Georgia" pitchFamily="18" charset="0"/>
              </a:rPr>
              <a:t>способности</a:t>
            </a:r>
            <a:endParaRPr lang="ru-RU" sz="2000" dirty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9" name="Oval 13"/>
          <p:cNvSpPr>
            <a:spLocks noChangeArrowheads="1"/>
          </p:cNvSpPr>
          <p:nvPr/>
        </p:nvSpPr>
        <p:spPr bwMode="auto">
          <a:xfrm>
            <a:off x="1928794" y="4000504"/>
            <a:ext cx="1943100" cy="1368425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dirty="0">
                <a:solidFill>
                  <a:schemeClr val="accent5">
                    <a:lumMod val="10000"/>
                  </a:schemeClr>
                </a:solidFill>
                <a:latin typeface="Georgia" pitchFamily="18" charset="0"/>
              </a:rPr>
              <a:t>мнение </a:t>
            </a:r>
          </a:p>
          <a:p>
            <a:pPr algn="ctr"/>
            <a:r>
              <a:rPr lang="ru-RU" sz="2000" dirty="0">
                <a:solidFill>
                  <a:schemeClr val="accent5">
                    <a:lumMod val="10000"/>
                  </a:schemeClr>
                </a:solidFill>
                <a:latin typeface="Georgia" pitchFamily="18" charset="0"/>
              </a:rPr>
              <a:t>родителей</a:t>
            </a:r>
          </a:p>
        </p:txBody>
      </p:sp>
      <p:sp>
        <p:nvSpPr>
          <p:cNvPr id="10" name="Oval 14"/>
          <p:cNvSpPr>
            <a:spLocks noChangeArrowheads="1"/>
          </p:cNvSpPr>
          <p:nvPr/>
        </p:nvSpPr>
        <p:spPr bwMode="auto">
          <a:xfrm>
            <a:off x="3643306" y="5489575"/>
            <a:ext cx="1943100" cy="1368425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мода и </a:t>
            </a:r>
          </a:p>
          <a:p>
            <a:pPr algn="ctr"/>
            <a:r>
              <a:rPr lang="ru-RU" sz="20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престиж</a:t>
            </a:r>
          </a:p>
        </p:txBody>
      </p:sp>
      <p:sp>
        <p:nvSpPr>
          <p:cNvPr id="11" name="Oval 15"/>
          <p:cNvSpPr>
            <a:spLocks noChangeArrowheads="1"/>
          </p:cNvSpPr>
          <p:nvPr/>
        </p:nvSpPr>
        <p:spPr bwMode="auto">
          <a:xfrm>
            <a:off x="4572000" y="3857628"/>
            <a:ext cx="1943100" cy="1368425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dirty="0">
                <a:solidFill>
                  <a:srgbClr val="000000"/>
                </a:solidFill>
                <a:latin typeface="Georgia" pitchFamily="18" charset="0"/>
              </a:rPr>
              <a:t>будущая </a:t>
            </a:r>
          </a:p>
          <a:p>
            <a:pPr algn="ctr"/>
            <a:r>
              <a:rPr lang="ru-RU" sz="2000" dirty="0">
                <a:solidFill>
                  <a:srgbClr val="000000"/>
                </a:solidFill>
                <a:latin typeface="Georgia" pitchFamily="18" charset="0"/>
              </a:rPr>
              <a:t>зарплата</a:t>
            </a:r>
          </a:p>
        </p:txBody>
      </p:sp>
      <p:sp>
        <p:nvSpPr>
          <p:cNvPr id="13" name="Oval 15"/>
          <p:cNvSpPr>
            <a:spLocks noChangeArrowheads="1"/>
          </p:cNvSpPr>
          <p:nvPr/>
        </p:nvSpPr>
        <p:spPr bwMode="auto">
          <a:xfrm>
            <a:off x="6715140" y="3500438"/>
            <a:ext cx="1943100" cy="1368425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err="1" smtClean="0">
                <a:solidFill>
                  <a:srgbClr val="000000"/>
                </a:solidFill>
                <a:latin typeface="Georgia" pitchFamily="18" charset="0"/>
              </a:rPr>
              <a:t>востребованность</a:t>
            </a:r>
            <a:endParaRPr lang="ru-RU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Georgia" pitchFamily="18" charset="0"/>
              </a:rPr>
              <a:t>профессии</a:t>
            </a:r>
            <a:endParaRPr lang="ru-RU" dirty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 rot="20783860">
            <a:off x="6338567" y="1948034"/>
            <a:ext cx="387423" cy="3526451"/>
          </a:xfrm>
          <a:prstGeom prst="downArrow">
            <a:avLst>
              <a:gd name="adj1" fmla="val 50000"/>
              <a:gd name="adj2" fmla="val 96324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6643702" y="5286388"/>
            <a:ext cx="1943100" cy="1368425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dirty="0" smtClean="0">
                <a:solidFill>
                  <a:srgbClr val="000000"/>
                </a:solidFill>
                <a:latin typeface="Georgia" pitchFamily="18" charset="0"/>
              </a:rPr>
              <a:t>интересы, </a:t>
            </a:r>
          </a:p>
          <a:p>
            <a:pPr algn="ctr"/>
            <a:r>
              <a:rPr lang="ru-RU" sz="2000" dirty="0" smtClean="0">
                <a:solidFill>
                  <a:srgbClr val="000000"/>
                </a:solidFill>
                <a:latin typeface="Georgia" pitchFamily="18" charset="0"/>
              </a:rPr>
              <a:t>склонности</a:t>
            </a:r>
            <a:endParaRPr lang="ru-RU" sz="2000" dirty="0">
              <a:solidFill>
                <a:srgbClr val="0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142852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</a:rPr>
              <a:t>Формула выбора профессии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42844" y="857232"/>
            <a:ext cx="2428892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«Надо» 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потребности рынка труда 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00430" y="928670"/>
            <a:ext cx="228601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C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«Смогу»</a:t>
            </a:r>
            <a:r>
              <a:rPr lang="ru-RU" sz="3600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человеческие возможности (физиологические и психологические), образовательные ресурсы личности </a:t>
            </a:r>
            <a:endParaRPr lang="ru-RU" sz="1600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388" y="928670"/>
            <a:ext cx="2357453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«Хочу»</a:t>
            </a:r>
            <a:r>
              <a:rPr lang="ru-RU" sz="3600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желания, интересы, склонности личности </a:t>
            </a:r>
            <a:endParaRPr lang="ru-RU" sz="1600" dirty="0">
              <a:latin typeface="Georgia" pitchFamily="18" charset="0"/>
            </a:endParaRPr>
          </a:p>
        </p:txBody>
      </p:sp>
      <p:pic>
        <p:nvPicPr>
          <p:cNvPr id="31748" name="Picture 4" descr="D:\НАТАША\Клипатры 2007\клипатры 1\computer\pill-button-blue_benji_p_0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91000" y="3300413"/>
            <a:ext cx="762000" cy="257175"/>
          </a:xfrm>
          <a:prstGeom prst="rect">
            <a:avLst/>
          </a:prstGeom>
          <a:noFill/>
        </p:spPr>
      </p:pic>
      <p:pic>
        <p:nvPicPr>
          <p:cNvPr id="31749" name="Picture 5" descr="D:\НАТАША\Клипатры 2007\клипатры 1\computer\pill-button-blue_benji_p_0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0" y="3714752"/>
            <a:ext cx="762000" cy="257175"/>
          </a:xfrm>
          <a:prstGeom prst="rect">
            <a:avLst/>
          </a:prstGeom>
          <a:noFill/>
        </p:spPr>
      </p:pic>
      <p:sp>
        <p:nvSpPr>
          <p:cNvPr id="15" name="Плюс 14"/>
          <p:cNvSpPr/>
          <p:nvPr/>
        </p:nvSpPr>
        <p:spPr>
          <a:xfrm>
            <a:off x="2786050" y="1214422"/>
            <a:ext cx="642942" cy="500066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люс 15"/>
          <p:cNvSpPr/>
          <p:nvPr/>
        </p:nvSpPr>
        <p:spPr>
          <a:xfrm>
            <a:off x="5786446" y="1214422"/>
            <a:ext cx="571504" cy="42862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071538" y="4786322"/>
            <a:ext cx="7689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Georgia" pitchFamily="18" charset="0"/>
              </a:rPr>
              <a:t>УДАЧНЫЙ  ВЫБОР ПРОФЕССИИ</a:t>
            </a:r>
            <a:endParaRPr lang="ru-RU" sz="3600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1745" grpId="0"/>
      <p:bldP spid="8" grpId="0"/>
      <p:bldP spid="9" grpId="0"/>
      <p:bldP spid="15" grpId="0" animBg="1"/>
      <p:bldP spid="16" grpId="0" animBg="1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00557" y="357166"/>
            <a:ext cx="94288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FFFF00"/>
                </a:solidFill>
                <a:latin typeface="Georgia" pitchFamily="18" charset="0"/>
              </a:rPr>
              <a:t>НАДО</a:t>
            </a:r>
            <a:endParaRPr lang="ru-RU" sz="8800" b="1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1428728" y="214290"/>
            <a:ext cx="7358114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-профессии, связанные со сферой управления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-профессии, связанные с внедрением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компьютерной техники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-строительные профессии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-профессии в области здравоохранения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-профессии в области информации и связи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-профессии, связанные с банковским делом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-профессии в сфере производства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-профессии, связанные с туристическим сервисом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pic>
        <p:nvPicPr>
          <p:cNvPr id="68610" name="Picture 2" descr="D:\НАТАША\Клипатры 2007\Clipart-Cartoon-Design-03.gif"/>
          <p:cNvPicPr>
            <a:picLocks noChangeAspect="1" noChangeArrowheads="1"/>
          </p:cNvPicPr>
          <p:nvPr/>
        </p:nvPicPr>
        <p:blipFill>
          <a:blip r:embed="rId2" cstate="email"/>
          <a:srcRect l="18125" t="8750" r="12500" b="14375"/>
          <a:stretch>
            <a:fillRect/>
          </a:stretch>
        </p:blipFill>
        <p:spPr bwMode="auto">
          <a:xfrm>
            <a:off x="163753" y="2428868"/>
            <a:ext cx="1050661" cy="1164246"/>
          </a:xfrm>
          <a:prstGeom prst="rect">
            <a:avLst/>
          </a:prstGeom>
          <a:noFill/>
        </p:spPr>
      </p:pic>
      <p:pic>
        <p:nvPicPr>
          <p:cNvPr id="68612" name="Picture 4" descr="D:\НАТАША\Клипатры 2007\PE00542_.WM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1" y="5782383"/>
            <a:ext cx="785818" cy="798988"/>
          </a:xfrm>
          <a:prstGeom prst="rect">
            <a:avLst/>
          </a:prstGeom>
          <a:noFill/>
        </p:spPr>
      </p:pic>
      <p:pic>
        <p:nvPicPr>
          <p:cNvPr id="6" name="Picture 5" descr="MCj03341080000[1]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00760" y="1714488"/>
            <a:ext cx="960308" cy="1077914"/>
          </a:xfrm>
          <a:prstGeom prst="rect">
            <a:avLst/>
          </a:prstGeom>
          <a:noFill/>
        </p:spPr>
      </p:pic>
      <p:pic>
        <p:nvPicPr>
          <p:cNvPr id="7" name="Picture 9" descr="j0254421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142852"/>
            <a:ext cx="857256" cy="869050"/>
          </a:xfrm>
          <a:prstGeom prst="rect">
            <a:avLst/>
          </a:prstGeom>
          <a:noFill/>
        </p:spPr>
      </p:pic>
      <p:pic>
        <p:nvPicPr>
          <p:cNvPr id="68613" name="Рисунок 4" descr="0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429520" y="785794"/>
            <a:ext cx="1381125" cy="1266825"/>
          </a:xfrm>
          <a:prstGeom prst="rect">
            <a:avLst/>
          </a:prstGeom>
          <a:noFill/>
        </p:spPr>
      </p:pic>
      <p:pic>
        <p:nvPicPr>
          <p:cNvPr id="68614" name="Рисунок 6" descr="links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001024" y="3071810"/>
            <a:ext cx="857256" cy="1094369"/>
          </a:xfrm>
          <a:prstGeom prst="rect">
            <a:avLst/>
          </a:prstGeom>
          <a:noFill/>
        </p:spPr>
      </p:pic>
      <p:pic>
        <p:nvPicPr>
          <p:cNvPr id="10" name="Picture 13" descr="j031026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358082" y="4714884"/>
            <a:ext cx="1348943" cy="97313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6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6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09" grpId="0"/>
    </p:bldLst>
  </p:timing>
</p:sld>
</file>

<file path=ppt/theme/theme1.xml><?xml version="1.0" encoding="utf-8"?>
<a:theme xmlns:a="http://schemas.openxmlformats.org/drawingml/2006/main" name="Занавес">
  <a:themeElements>
    <a:clrScheme name="Занавес 2">
      <a:dk1>
        <a:srgbClr val="000066"/>
      </a:dk1>
      <a:lt1>
        <a:srgbClr val="FFFFFF"/>
      </a:lt1>
      <a:dk2>
        <a:srgbClr val="000099"/>
      </a:dk2>
      <a:lt2>
        <a:srgbClr val="D8F6F8"/>
      </a:lt2>
      <a:accent1>
        <a:srgbClr val="0099FF"/>
      </a:accent1>
      <a:accent2>
        <a:srgbClr val="00003A"/>
      </a:accent2>
      <a:accent3>
        <a:srgbClr val="AAAACA"/>
      </a:accent3>
      <a:accent4>
        <a:srgbClr val="DADADA"/>
      </a:accent4>
      <a:accent5>
        <a:srgbClr val="AACAFF"/>
      </a:accent5>
      <a:accent6>
        <a:srgbClr val="000034"/>
      </a:accent6>
      <a:hlink>
        <a:srgbClr val="DDD925"/>
      </a:hlink>
      <a:folHlink>
        <a:srgbClr val="72C676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ноздрев</Template>
  <TotalTime>1624</TotalTime>
  <Words>2293</Words>
  <Application>Microsoft Office PowerPoint</Application>
  <PresentationFormat>Экран (4:3)</PresentationFormat>
  <Paragraphs>261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Занавес</vt:lpstr>
      <vt:lpstr>« КЕМ  БЫТЬ?»  </vt:lpstr>
      <vt:lpstr>Слайд 2</vt:lpstr>
      <vt:lpstr>Слайд 3</vt:lpstr>
      <vt:lpstr>  Кем быть? 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ПРОФЕССИОНАЛЬНЫЙ ПРОГНОЗ </vt:lpstr>
      <vt:lpstr>ПРОФЕССИОНАЛЬНЫЙ ПРОГНОЗ 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Test</cp:lastModifiedBy>
  <cp:revision>169</cp:revision>
  <dcterms:modified xsi:type="dcterms:W3CDTF">2016-04-12T09:33:13Z</dcterms:modified>
</cp:coreProperties>
</file>